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D180-2233-41EF-92B1-564A8E8F4E1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E3B9F-0FA8-41DE-91AD-B0588627C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3B9F-0FA8-41DE-91AD-B0588627C0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8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4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3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3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3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81D4-3054-4723-AC2B-FDA05DD76DD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220846" y="1195937"/>
            <a:ext cx="6153336" cy="554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 76» -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2664" y="2219618"/>
            <a:ext cx="5370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«Билингвальная образовательная среда как ресурс успешного усвоения обучающимися иностранного языка на всех уровнях обучения»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61" y="899032"/>
            <a:ext cx="875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i="1" cap="all" dirty="0">
                <a:solidFill>
                  <a:srgbClr val="003366"/>
                </a:solidFill>
                <a:latin typeface="Bookman Old Style" panose="02050604050505020204" pitchFamily="18" charset="0"/>
              </a:rPr>
              <a:t>Проект «Успех начинается с детства»</a:t>
            </a:r>
          </a:p>
          <a:p>
            <a:pPr algn="ctr"/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(Введение билингвального </a:t>
            </a:r>
            <a:r>
              <a:rPr lang="ru-RU" sz="1200" b="1" i="1" dirty="0" smtClean="0">
                <a:solidFill>
                  <a:srgbClr val="003366"/>
                </a:solidFill>
                <a:latin typeface="Bookman Old Style" panose="02050604050505020204" pitchFamily="18" charset="0"/>
              </a:rPr>
              <a:t>компонента </a:t>
            </a:r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в </a:t>
            </a:r>
            <a:r>
              <a:rPr lang="ru-RU" sz="1200" b="1" i="1" dirty="0" smtClean="0">
                <a:solidFill>
                  <a:srgbClr val="003366"/>
                </a:solidFill>
                <a:latin typeface="Bookman Old Style" panose="02050604050505020204" pitchFamily="18" charset="0"/>
              </a:rPr>
              <a:t>образовательную деятельность детского </a:t>
            </a:r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сада)</a:t>
            </a:r>
          </a:p>
          <a:p>
            <a:endParaRPr lang="ru-RU" sz="13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7" y="1521378"/>
            <a:ext cx="3263102" cy="234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4" y="1610382"/>
            <a:ext cx="2920207" cy="2009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19693" y="1615397"/>
            <a:ext cx="7086599" cy="4588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1" b="19403"/>
          <a:stretch/>
        </p:blipFill>
        <p:spPr>
          <a:xfrm>
            <a:off x="3405530" y="1666351"/>
            <a:ext cx="1847359" cy="2406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r="23333" b="-1"/>
          <a:stretch/>
        </p:blipFill>
        <p:spPr>
          <a:xfrm>
            <a:off x="1019693" y="3633511"/>
            <a:ext cx="2579881" cy="229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/>
          <a:stretch/>
        </p:blipFill>
        <p:spPr>
          <a:xfrm>
            <a:off x="4887681" y="3919947"/>
            <a:ext cx="3452451" cy="2015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193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028" y="1149634"/>
            <a:ext cx="560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Интеграция билингвального компонента </a:t>
            </a:r>
          </a:p>
          <a:p>
            <a:pPr algn="ctr"/>
            <a:r>
              <a:rPr lang="ru-RU" sz="1200" b="1" i="1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и образовательных областей</a:t>
            </a:r>
            <a:endParaRPr lang="ru-RU" sz="1200" b="1" i="1" cap="all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49949"/>
              </p:ext>
            </p:extLst>
          </p:nvPr>
        </p:nvGraphicFramePr>
        <p:xfrm>
          <a:off x="91111" y="1737679"/>
          <a:ext cx="6650401" cy="40168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31502"/>
                <a:gridCol w="4518899"/>
              </a:tblGrid>
              <a:tr h="414043">
                <a:tc>
                  <a:txBody>
                    <a:bodyPr/>
                    <a:lstStyle/>
                    <a:p>
                      <a:pPr marL="720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Образовательная область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Билингвальный компонент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45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Познавательное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Знакомство с культурой, достопримечательностями, народными героями, особенностями иноязычной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страны. 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915599">
                <a:tc>
                  <a:txBody>
                    <a:bodyPr/>
                    <a:lstStyle/>
                    <a:p>
                      <a:pPr marL="1440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Художественно-эстетическое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Знакомство с национальным фольклором, праздниками, танцами, художественным творчеством, мультипликацией иноязычной страны, отражение приобретённых знаний в художественном (лепка, рисование, аппликация, конструирование) и музыкально-ритмическом творчестве.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776486"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Речевое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Обогащение пассивного словаря при знакомстве с художественными произведениями и фольклором иноязычной страны, понимание транслируемой иноязычной речи, дифференцирование иностранных слов в игровых ситуациях. 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776486">
                <a:tc>
                  <a:txBody>
                    <a:bodyPr/>
                    <a:lstStyle/>
                    <a:p>
                      <a:pPr marL="360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Социально-коммуникативное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Взаимодействие со взрослыми и сверстниками в условиях игровых ситуаций на иностранном языке, участие в коллективных играх, театрализованных постановках, имеющих иностранное авторство.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683291"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Физическое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Организация режимных моментов в сопровождении иностранного фольклора (песенок, потешек, считалок, рифмовок), знакомство с подвижными и спортивными играми   другой страны.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77" y="988165"/>
            <a:ext cx="2168762" cy="249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3" b="12992"/>
          <a:stretch/>
        </p:blipFill>
        <p:spPr>
          <a:xfrm>
            <a:off x="6818674" y="3606185"/>
            <a:ext cx="2247845" cy="228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689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35" y="1321670"/>
            <a:ext cx="7086599" cy="857250"/>
          </a:xfrm>
        </p:spPr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1350" b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Билингвальная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образовательная среда как ресурс успешного усвоения обучающимися иностранного языка на всех уровнях обучения»</a:t>
            </a:r>
            <a:r>
              <a:rPr lang="ru-RU" sz="135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5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учебный год 2019-2020\фото к статье\фото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1" y="2010592"/>
            <a:ext cx="3344448" cy="19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учебный год 2019-2020\фото к статье\фото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0" y="2010592"/>
            <a:ext cx="3894111" cy="19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учебный год 2019-2020\фото к статье\фото 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5" y="4041529"/>
            <a:ext cx="3369714" cy="18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учебный год 2019-2020\фото к статье\фото 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93099" y="4049538"/>
            <a:ext cx="3894112" cy="1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442127" y="944730"/>
            <a:ext cx="8571243" cy="54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общеобразовательная школа № 76»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</p:spTree>
    <p:extLst>
      <p:ext uri="{BB962C8B-B14F-4D97-AF65-F5344CB8AC3E}">
        <p14:creationId xmlns:p14="http://schemas.microsoft.com/office/powerpoint/2010/main" val="1620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050" name="Picture 2" descr="D:\учебный год 2019-2020\фото к статье\фото 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3" y="1586573"/>
            <a:ext cx="5160120" cy="26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учебный год 2019-2020\фото к статье\фот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59" y="3111836"/>
            <a:ext cx="5169767" cy="27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517462" y="944729"/>
            <a:ext cx="6153336" cy="554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 76» -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</p:spTree>
    <p:extLst>
      <p:ext uri="{BB962C8B-B14F-4D97-AF65-F5344CB8AC3E}">
        <p14:creationId xmlns:p14="http://schemas.microsoft.com/office/powerpoint/2010/main" val="39719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220846" y="1195937"/>
            <a:ext cx="6153336" cy="554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 76» -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7598" y="2121200"/>
            <a:ext cx="4923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</a:t>
            </a:r>
            <a:endParaRPr lang="ru-RU" sz="5400" b="1" cap="none" spc="50" dirty="0" smtClean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cap="none" spc="50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5400" b="1" cap="none" spc="5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95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243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«Билингвальная образовательная среда как ресурс успешного усвоения обучающимися иностранного языка на всех уровнях обучения»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2020-08-26T09:01:08Z</dcterms:created>
  <dcterms:modified xsi:type="dcterms:W3CDTF">2020-08-27T16:08:13Z</dcterms:modified>
</cp:coreProperties>
</file>